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9" r:id="rId4"/>
    <p:sldMasterId id="214748372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Source Serif Pro"/>
      <p:regular r:id="rId30"/>
      <p:bold r:id="rId31"/>
    </p:embeddedFont>
    <p:embeddedFont>
      <p:font typeface="Montserra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erifPro-bold.fntdata"/><Relationship Id="rId30" Type="http://schemas.openxmlformats.org/officeDocument/2006/relationships/font" Target="fonts/SourceSerifPro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06bd77b9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06bd77b9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06bd77b9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06bd77b9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06bd77b9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06bd77b9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06bd77b9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06bd77b9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6bd77b90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6bd77b90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06bd77b90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06bd77b90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44628188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44628188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5621dd5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5621dd5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65621dd5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65621dd5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5621dd43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65621dd43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06aa47249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06aa47249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5621dd4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5621dd4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5621dd50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5621dd50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6adf9b9a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6adf9b9a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563a787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563a787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06aa4724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06aa4724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06aa47249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06aa47249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06bd77b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06bd77b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06bd77b9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06bd77b9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06bd77b9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06bd77b9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06bd77b9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06bd77b9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06bd77b9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06bd77b9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" type="title">
  <p:cSld name="TITLE">
    <p:bg>
      <p:bgPr>
        <a:solidFill>
          <a:srgbClr val="0063B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775" y="2882950"/>
            <a:ext cx="2076449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marks (no logo)">
  <p:cSld name="SECTION_HEADER_2_2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_white-01.png" id="49" name="Google Shape;49;p11"/>
          <p:cNvPicPr preferRelativeResize="0"/>
          <p:nvPr/>
        </p:nvPicPr>
        <p:blipFill rotWithShape="1">
          <a:blip r:embed="rId2">
            <a:alphaModFix amt="85000"/>
          </a:blip>
          <a:srcRect b="0" l="0" r="0" t="0"/>
          <a:stretch/>
        </p:blipFill>
        <p:spPr>
          <a:xfrm>
            <a:off x="25" y="0"/>
            <a:ext cx="9144000" cy="514352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51" name="Google Shape;51;p11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subtitle">
  <p:cSld name="SECTION_HEADER_2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54" name="Google Shape;5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subTitle"/>
          </p:nvPr>
        </p:nvSpPr>
        <p:spPr>
          <a:xfrm>
            <a:off x="708900" y="2615875"/>
            <a:ext cx="772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subtitle (no logo)">
  <p:cSld name="SECTION_HEADER_2_1_4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708900" y="2615875"/>
            <a:ext cx="772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hite">
  <p:cSld name="SECTION_HEADER_2_1_1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white">
  <p:cSld name="SECTION_HEADER_2_1_2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-stacklogo.png"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478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white (no logo)">
  <p:cSld name="SECTION_HEADER_2_1_2_3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blue">
  <p:cSld name="SECTION_HEADER_2_1_2_1">
    <p:bg>
      <p:bgPr>
        <a:solidFill>
          <a:srgbClr val="0063B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75" name="Google Shape;7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7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-stacklogo.png"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green">
  <p:cSld name="SECTION_HEADER_2_1_2_1_3">
    <p:bg>
      <p:bgPr>
        <a:solidFill>
          <a:srgbClr val="00996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Slide Pattern-01.png" id="82" name="Google Shape;8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279725" y="228600"/>
            <a:ext cx="3993300" cy="3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8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-stacklogo.png"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(no logo)Point with vertical photo on green">
  <p:cSld name="SECTION_HEADER_2_1_2_1_3_1">
    <p:bg>
      <p:bgPr>
        <a:solidFill>
          <a:srgbClr val="00996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Slide Pattern-01.png" id="88" name="Google Shape;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type="title"/>
          </p:nvPr>
        </p:nvSpPr>
        <p:spPr>
          <a:xfrm>
            <a:off x="279725" y="228600"/>
            <a:ext cx="3993300" cy="3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9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blue (no logo)">
  <p:cSld name="SECTION_HEADER_2_1_2_1_2">
    <p:bg>
      <p:bgPr>
        <a:solidFill>
          <a:srgbClr val="0063B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92" name="Google Shape;9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94" name="Google Shape;94;p20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w/out logo">
  <p:cSld name="TITLE_3">
    <p:bg>
      <p:bgPr>
        <a:solidFill>
          <a:srgbClr val="0063B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paired with Wikipedia">
  <p:cSld name="SECTION_HEADER_2_1_2_2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98" name="Google Shape;98;p21"/>
          <p:cNvSpPr txBox="1"/>
          <p:nvPr>
            <p:ph type="title"/>
          </p:nvPr>
        </p:nvSpPr>
        <p:spPr>
          <a:xfrm>
            <a:off x="279725" y="228600"/>
            <a:ext cx="42537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99" name="Google Shape;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279725" y="2615875"/>
            <a:ext cx="4253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Wikipedia logo ">
  <p:cSld name="SECTION_HEADER_2_1_2_2_1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279725" y="228600"/>
            <a:ext cx="85461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279725" y="2615875"/>
            <a:ext cx="8546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05" name="Google Shape;10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6175" y="4049050"/>
            <a:ext cx="836250" cy="8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for table over blue">
  <p:cSld name="SECTION_HEADER_2_1_2_1_1">
    <p:bg>
      <p:bgPr>
        <a:solidFill>
          <a:srgbClr val="0063B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08" name="Google Shape;108;p23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109" name="Google Shape;10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for table over white">
  <p:cSld name="SECTION_HEADER_2_1_2_1_1_1"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12" name="Google Shape;112;p24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113" name="Google Shape;11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bullets on right">
  <p:cSld name="SECTION_HEADER_2_1_3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116" name="Google Shape;11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>
            <p:ph type="title"/>
          </p:nvPr>
        </p:nvSpPr>
        <p:spPr>
          <a:xfrm>
            <a:off x="327900" y="2079750"/>
            <a:ext cx="44274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4755275" y="1198575"/>
            <a:ext cx="4051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medium body text">
  <p:cSld name="SECTION_HEADER_2_1_2_2_2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21" name="Google Shape;121;p26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122" name="Google Shape;12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/>
          <p:nvPr>
            <p:ph idx="1" type="subTitle"/>
          </p:nvPr>
        </p:nvSpPr>
        <p:spPr>
          <a:xfrm>
            <a:off x="279725" y="14806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bullets">
  <p:cSld name="SECTION_HEADER_2_1_2_2_2_1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26" name="Google Shape;126;p27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127" name="Google Shape;12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bullets 1">
  <p:cSld name="SECTION_HEADER_2_1_2_2_2_1_2"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31" name="Google Shape;131;p28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paragraph">
  <p:cSld name="SECTION_HEADER_2_1_2_2_2_1_1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35" name="Google Shape;135;p29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136" name="Google Shape;13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paragraph 1">
  <p:cSld name="SECTION_HEADER_2_1_2_2_2_1_1_2"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40" name="Google Shape;140;p30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">
  <p:cSld name="TITLE_2">
    <p:bg>
      <p:bgPr>
        <a:solidFill>
          <a:srgbClr val="009966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775" y="2882950"/>
            <a:ext cx="2076449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2 columns">
  <p:cSld name="SECTION_HEADER_2_1_2_2_2_1_1_1"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44" name="Google Shape;144;p31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145" name="Google Shape;14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47" name="Google Shape;147;p31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2 columns 1">
  <p:cSld name="SECTION_HEADER_2_1_2_2_2_1_1_1_1"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50" name="Google Shape;150;p32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4">
  <p:cSld name="TITLE_4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55" name="Google Shape;155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5">
  <p:cSld name="TITLE_5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59" name="Google Shape;159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0" name="Google Shape;16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6">
  <p:cSld name="TITLE_6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63" name="Google Shape;163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7">
  <p:cSld name="TITLE_7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71" name="Google Shape;171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" type="title">
  <p:cSld name="TITLE">
    <p:bg>
      <p:bgPr>
        <a:solidFill>
          <a:srgbClr val="0063B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78" name="Google Shape;17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180" name="Google Shape;1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775" y="2882950"/>
            <a:ext cx="2076449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9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w/out logo">
  <p:cSld name="TITLE_3">
    <p:bg>
      <p:bgPr>
        <a:solidFill>
          <a:srgbClr val="0063B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83" name="Google Shape;18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85" name="Google Shape;185;p40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">
  <p:cSld name="TITLE_2">
    <p:bg>
      <p:bgPr>
        <a:solidFill>
          <a:srgbClr val="009966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87" name="Google Shape;18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189" name="Google Shape;1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775" y="2882950"/>
            <a:ext cx="2076449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w/out logo">
  <p:cSld name="TITLE_2_1">
    <p:bg>
      <p:bgPr>
        <a:solidFill>
          <a:srgbClr val="009966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 title w/out logo">
  <p:cSld name="TITLE_2_1">
    <p:bg>
      <p:bgPr>
        <a:solidFill>
          <a:srgbClr val="00996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92" name="Google Shape;19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94" name="Google Shape;194;p42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 slide">
  <p:cSld name="CUSTOM">
    <p:bg>
      <p:bgPr>
        <a:solidFill>
          <a:srgbClr val="990000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196" name="Google Shape;19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198" name="Google Shape;1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775" y="2882950"/>
            <a:ext cx="2076449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 slide w/out logo">
  <p:cSld name="CUSTOM_1">
    <p:bg>
      <p:bgPr>
        <a:solidFill>
          <a:srgbClr val="99000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201" name="Google Shape;20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03" name="Google Shape;203;p44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 type="secHead">
  <p:cSld name="SECTION_HEADER"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206" name="Google Shape;20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5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/out logo">
  <p:cSld name="SECTION_HEADER_3"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10" name="Google Shape;210;p46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marks">
  <p:cSld name="SECTION_HEADER_2"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_white-01.png" id="212" name="Google Shape;212;p47"/>
          <p:cNvPicPr preferRelativeResize="0"/>
          <p:nvPr/>
        </p:nvPicPr>
        <p:blipFill rotWithShape="1">
          <a:blip r:embed="rId2">
            <a:alphaModFix amt="85000"/>
          </a:blip>
          <a:srcRect b="0" l="0" r="0" t="0"/>
          <a:stretch/>
        </p:blipFill>
        <p:spPr>
          <a:xfrm>
            <a:off x="25" y="0"/>
            <a:ext cx="9144000" cy="514352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214" name="Google Shape;2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7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marks (no logo)">
  <p:cSld name="SECTION_HEADER_2_2">
    <p:bg>
      <p:bgPr>
        <a:solidFill>
          <a:srgbClr val="FFFF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_white-01.png" id="217" name="Google Shape;217;p48"/>
          <p:cNvPicPr preferRelativeResize="0"/>
          <p:nvPr/>
        </p:nvPicPr>
        <p:blipFill rotWithShape="1">
          <a:blip r:embed="rId2">
            <a:alphaModFix amt="85000"/>
          </a:blip>
          <a:srcRect b="0" l="0" r="0" t="0"/>
          <a:stretch/>
        </p:blipFill>
        <p:spPr>
          <a:xfrm>
            <a:off x="25" y="0"/>
            <a:ext cx="9144000" cy="514352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19" name="Google Shape;219;p48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subtitle">
  <p:cSld name="SECTION_HEADER_2_1"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222" name="Google Shape;222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9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49"/>
          <p:cNvSpPr txBox="1"/>
          <p:nvPr>
            <p:ph idx="1" type="subTitle"/>
          </p:nvPr>
        </p:nvSpPr>
        <p:spPr>
          <a:xfrm>
            <a:off x="708900" y="2615875"/>
            <a:ext cx="772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subtitle (no logo)">
  <p:cSld name="SECTION_HEADER_2_1_4"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27" name="Google Shape;227;p50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8" name="Google Shape;228;p50"/>
          <p:cNvSpPr txBox="1"/>
          <p:nvPr>
            <p:ph idx="1" type="subTitle"/>
          </p:nvPr>
        </p:nvSpPr>
        <p:spPr>
          <a:xfrm>
            <a:off x="708900" y="2615875"/>
            <a:ext cx="772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hite">
  <p:cSld name="SECTION_HEADER_2_1_1"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231" name="Google Shape;231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1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 slide">
  <p:cSld name="CUSTOM">
    <p:bg>
      <p:bgPr>
        <a:solidFill>
          <a:srgbClr val="9900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28" name="Google Shape;2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775" y="2882950"/>
            <a:ext cx="2076449" cy="207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white">
  <p:cSld name="SECTION_HEADER_2_1_2"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35" name="Google Shape;235;p52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6" name="Google Shape;236;p52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-stacklogo.png" id="237" name="Google Shape;237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478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white (no logo)">
  <p:cSld name="SECTION_HEADER_2_1_2_3"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40" name="Google Shape;240;p53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1" name="Google Shape;241;p53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blue">
  <p:cSld name="SECTION_HEADER_2_1_2_1">
    <p:bg>
      <p:bgPr>
        <a:solidFill>
          <a:srgbClr val="0063B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243" name="Google Shape;24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45" name="Google Shape;245;p54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6" name="Google Shape;246;p54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-stacklogo.png" id="247" name="Google Shape;2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green">
  <p:cSld name="SECTION_HEADER_2_1_2_1_3">
    <p:bg>
      <p:bgPr>
        <a:solidFill>
          <a:srgbClr val="009966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Slide Pattern-01.png" id="250" name="Google Shape;25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5"/>
          <p:cNvSpPr txBox="1"/>
          <p:nvPr>
            <p:ph type="title"/>
          </p:nvPr>
        </p:nvSpPr>
        <p:spPr>
          <a:xfrm>
            <a:off x="279725" y="228600"/>
            <a:ext cx="3993300" cy="3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55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m-stacklogo.png" id="253" name="Google Shape;2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8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(no logo)Point with vertical photo on green">
  <p:cSld name="SECTION_HEADER_2_1_2_1_3_1">
    <p:bg>
      <p:bgPr>
        <a:solidFill>
          <a:srgbClr val="009966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Slide Pattern-01.png" id="256" name="Google Shape;25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6"/>
          <p:cNvSpPr txBox="1"/>
          <p:nvPr>
            <p:ph type="title"/>
          </p:nvPr>
        </p:nvSpPr>
        <p:spPr>
          <a:xfrm>
            <a:off x="279725" y="228600"/>
            <a:ext cx="3993300" cy="3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8" name="Google Shape;258;p56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vertical photo on blue (no logo)">
  <p:cSld name="SECTION_HEADER_2_1_2_1_2">
    <p:bg>
      <p:bgPr>
        <a:solidFill>
          <a:srgbClr val="0063B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260" name="Google Shape;26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62" name="Google Shape;262;p57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3" name="Google Shape;263;p57"/>
          <p:cNvSpPr/>
          <p:nvPr/>
        </p:nvSpPr>
        <p:spPr>
          <a:xfrm>
            <a:off x="4581650" y="50"/>
            <a:ext cx="45624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paired with Wikipedia">
  <p:cSld name="SECTION_HEADER_2_1_2_2"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66" name="Google Shape;266;p58"/>
          <p:cNvSpPr txBox="1"/>
          <p:nvPr>
            <p:ph type="title"/>
          </p:nvPr>
        </p:nvSpPr>
        <p:spPr>
          <a:xfrm>
            <a:off x="279725" y="228600"/>
            <a:ext cx="42537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267" name="Google Shape;267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8"/>
          <p:cNvSpPr txBox="1"/>
          <p:nvPr>
            <p:ph idx="1" type="subTitle"/>
          </p:nvPr>
        </p:nvSpPr>
        <p:spPr>
          <a:xfrm>
            <a:off x="279725" y="2615875"/>
            <a:ext cx="4253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int with Wikipedia logo ">
  <p:cSld name="SECTION_HEADER_2_1_2_2_1"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71" name="Google Shape;271;p59"/>
          <p:cNvSpPr txBox="1"/>
          <p:nvPr>
            <p:ph type="title"/>
          </p:nvPr>
        </p:nvSpPr>
        <p:spPr>
          <a:xfrm>
            <a:off x="279725" y="228600"/>
            <a:ext cx="85461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2" name="Google Shape;272;p59"/>
          <p:cNvSpPr txBox="1"/>
          <p:nvPr>
            <p:ph idx="1" type="subTitle"/>
          </p:nvPr>
        </p:nvSpPr>
        <p:spPr>
          <a:xfrm>
            <a:off x="279725" y="2615875"/>
            <a:ext cx="8546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73" name="Google Shape;273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6175" y="4049050"/>
            <a:ext cx="836250" cy="8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for table over blue">
  <p:cSld name="SECTION_HEADER_2_1_2_1_1">
    <p:bg>
      <p:bgPr>
        <a:solidFill>
          <a:srgbClr val="0063B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76" name="Google Shape;276;p60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277" name="Google Shape;277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for table over white">
  <p:cSld name="SECTION_HEADER_2_1_2_1_1_1">
    <p:bg>
      <p:bgPr>
        <a:noFill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80" name="Google Shape;280;p61"/>
          <p:cNvSpPr txBox="1"/>
          <p:nvPr>
            <p:ph type="title"/>
          </p:nvPr>
        </p:nvSpPr>
        <p:spPr>
          <a:xfrm>
            <a:off x="279725" y="228600"/>
            <a:ext cx="8488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281" name="Google Shape;281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 slide w/out logo">
  <p:cSld name="CUSTOM_1">
    <p:bg>
      <p:bgPr>
        <a:solidFill>
          <a:srgbClr val="990000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-01.png" id="33" name="Google Shape;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bullets on right">
  <p:cSld name="SECTION_HEADER_2_1_3">
    <p:bg>
      <p:bgPr>
        <a:solidFill>
          <a:srgbClr val="FFFF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284" name="Google Shape;284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2"/>
          <p:cNvSpPr txBox="1"/>
          <p:nvPr>
            <p:ph type="title"/>
          </p:nvPr>
        </p:nvSpPr>
        <p:spPr>
          <a:xfrm>
            <a:off x="327900" y="2079750"/>
            <a:ext cx="44274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6" name="Google Shape;286;p62"/>
          <p:cNvSpPr txBox="1"/>
          <p:nvPr>
            <p:ph idx="1" type="subTitle"/>
          </p:nvPr>
        </p:nvSpPr>
        <p:spPr>
          <a:xfrm>
            <a:off x="4755275" y="1198575"/>
            <a:ext cx="40512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medium body text">
  <p:cSld name="SECTION_HEADER_2_1_2_2_2"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89" name="Google Shape;289;p63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290" name="Google Shape;290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3"/>
          <p:cNvSpPr txBox="1"/>
          <p:nvPr>
            <p:ph idx="1" type="subTitle"/>
          </p:nvPr>
        </p:nvSpPr>
        <p:spPr>
          <a:xfrm>
            <a:off x="279725" y="14806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bullets">
  <p:cSld name="SECTION_HEADER_2_1_2_2_2_1"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94" name="Google Shape;294;p64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295" name="Google Shape;29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4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bullets 1">
  <p:cSld name="SECTION_HEADER_2_1_2_2_2_1_2">
    <p:bg>
      <p:bgPr>
        <a:solidFill>
          <a:srgbClr val="FFFFF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99" name="Google Shape;299;p65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0" name="Google Shape;300;p65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paragraph">
  <p:cSld name="SECTION_HEADER_2_1_2_2_2_1_1"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303" name="Google Shape;303;p66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304" name="Google Shape;304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6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full width paragraph 1">
  <p:cSld name="SECTION_HEADER_2_1_2_2_2_1_1_2"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308" name="Google Shape;308;p67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9" name="Google Shape;309;p67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2 columns">
  <p:cSld name="SECTION_HEADER_2_1_2_2_2_1_1_1"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312" name="Google Shape;312;p68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wm-stacklogo.png" id="313" name="Google Shape;313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8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315" name="Google Shape;315;p68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2 columns 1">
  <p:cSld name="SECTION_HEADER_2_1_2_2_2_1_1_1_1">
    <p:bg>
      <p:bgPr>
        <a:solidFill>
          <a:srgbClr val="FFFFF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318" name="Google Shape;318;p69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9" name="Google Shape;319;p69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320" name="Google Shape;320;p69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●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○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Source Serif Pro"/>
              <a:buChar char="■"/>
              <a:defRPr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4">
  <p:cSld name="TITLE_4">
    <p:bg>
      <p:bgPr>
        <a:solidFill>
          <a:schemeClr val="l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7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24" name="Google Shape;324;p7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7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○"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■"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○"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■"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●"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○"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Char char="■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7" name="Google Shape;327;p7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8" name="Google Shape;328;p7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7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32" name="Google Shape;332;p7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7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○"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■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5" name="Google Shape;335;p7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6" name="Google Shape;336;p7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 type="secHead">
  <p:cSld name="SECTION_HEADER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5">
  <p:cSld name="TITLE_5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39" name="Google Shape;339;p7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0" name="Google Shape;34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6">
  <p:cSld name="TITLE_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43" name="Google Shape;343;p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4" name="Google Shape;34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/out logo">
  <p:cSld name="SECTION_HEADER_3">
    <p:bg>
      <p:bgPr>
        <a:solidFill>
          <a:srgbClr val="FFFFFF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 with marks">
  <p:cSld name="SECTION_HEADER_2"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Pattern_white-01.png" id="44" name="Google Shape;44;p10"/>
          <p:cNvPicPr preferRelativeResize="0"/>
          <p:nvPr/>
        </p:nvPicPr>
        <p:blipFill rotWithShape="1">
          <a:blip r:embed="rId2">
            <a:alphaModFix amt="85000"/>
          </a:blip>
          <a:srcRect b="0" l="0" r="0" t="0"/>
          <a:stretch/>
        </p:blipFill>
        <p:spPr>
          <a:xfrm>
            <a:off x="25" y="0"/>
            <a:ext cx="9144000" cy="514352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descr="wm-stacklogo.png" id="46" name="Google Shape;4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4025950"/>
            <a:ext cx="1066801" cy="10668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65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75" name="Google Shape;175;p3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8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reativecommons.org/licenses/by/2.0" TargetMode="External"/><Relationship Id="rId4" Type="http://schemas.openxmlformats.org/officeDocument/2006/relationships/hyperlink" Target="https://creativecommons.org/licenses/by-sa/4.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4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Otwórz się na Wikipedię!</a:t>
            </a:r>
            <a:endParaRPr/>
          </a:p>
        </p:txBody>
      </p:sp>
      <p:sp>
        <p:nvSpPr>
          <p:cNvPr id="350" name="Google Shape;350;p74"/>
          <p:cNvSpPr txBox="1"/>
          <p:nvPr/>
        </p:nvSpPr>
        <p:spPr>
          <a:xfrm>
            <a:off x="5682950" y="4114800"/>
            <a:ext cx="3224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Natalia Szafran-Kozakowska (Wikimedia Polska)</a:t>
            </a:r>
            <a:endParaRPr b="1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3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52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#3 Wikipedia to wolny zbiór wiedzy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83"/>
          <p:cNvSpPr txBox="1"/>
          <p:nvPr/>
        </p:nvSpPr>
        <p:spPr>
          <a:xfrm>
            <a:off x="6181875" y="4504875"/>
            <a:ext cx="28401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Benh LIEU SONG, CC-BY-SA 3.0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4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cała zawartość Wikipedii udostępniona jest na wolnych licencjach (np. CC-BY-SA 3.0)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może być dowolnie (i za darmo) rozpowszechniana i modyfikowana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edytując, nie kopiuj zdjęć i tekstów, do których nie masz praw autorskich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414" name="Google Shape;414;p84"/>
          <p:cNvPicPr preferRelativeResize="0"/>
          <p:nvPr/>
        </p:nvPicPr>
        <p:blipFill rotWithShape="1">
          <a:blip r:embed="rId3">
            <a:alphaModFix/>
          </a:blip>
          <a:srcRect b="22204" l="0" r="8366" t="3307"/>
          <a:stretch/>
        </p:blipFill>
        <p:spPr>
          <a:xfrm>
            <a:off x="4571250" y="0"/>
            <a:ext cx="457274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84"/>
          <p:cNvSpPr txBox="1"/>
          <p:nvPr/>
        </p:nvSpPr>
        <p:spPr>
          <a:xfrm>
            <a:off x="6367575" y="4743325"/>
            <a:ext cx="26130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FFFFFF"/>
                </a:solidFill>
              </a:rPr>
              <a:t>domena publiczna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5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effectLst>
            <a:outerShdw blurRad="142875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#4 Wikipedia to traktowanie innych z szacunkiem i uprzejmością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1" name="Google Shape;421;p85"/>
          <p:cNvSpPr txBox="1"/>
          <p:nvPr/>
        </p:nvSpPr>
        <p:spPr>
          <a:xfrm>
            <a:off x="6273425" y="4637400"/>
            <a:ext cx="26952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FFFFFF"/>
                </a:solidFill>
              </a:rPr>
              <a:t>fot. Lane Hartwell, CC-BY-SA 3.0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6"/>
          <p:cNvSpPr txBox="1"/>
          <p:nvPr>
            <p:ph type="title"/>
          </p:nvPr>
        </p:nvSpPr>
        <p:spPr>
          <a:xfrm>
            <a:off x="708900" y="207975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działaj w dobrej wierze i zakładaj dobrą wolę innych 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szanuj również tych, z którymi się nie zgadzasz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nie atakuj personalnie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zachowaj chłodne nastawienie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spory rozwiązuj w spokojnej, merytorycznej dyskusji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z otwartością i życzliwością witaj osoby początkujące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pamiętaj - wszyscy mamy ten sam cel: lepszą encyklopedię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7"/>
          <p:cNvSpPr txBox="1"/>
          <p:nvPr>
            <p:ph type="title"/>
          </p:nvPr>
        </p:nvSpPr>
        <p:spPr>
          <a:xfrm>
            <a:off x="708900" y="3131750"/>
            <a:ext cx="7726200" cy="984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#5 Wikipedia to brak sztywnych reguł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2" name="Google Shape;432;p87"/>
          <p:cNvSpPr txBox="1"/>
          <p:nvPr/>
        </p:nvSpPr>
        <p:spPr>
          <a:xfrm>
            <a:off x="5856975" y="4223125"/>
            <a:ext cx="32034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Koziro Hasegawa, CC-BY-SA 2.0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8"/>
          <p:cNvSpPr txBox="1"/>
          <p:nvPr/>
        </p:nvSpPr>
        <p:spPr>
          <a:xfrm>
            <a:off x="137900" y="407850"/>
            <a:ext cx="26220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latin typeface="Montserrat"/>
                <a:ea typeface="Montserrat"/>
                <a:cs typeface="Montserrat"/>
                <a:sym typeface="Montserrat"/>
              </a:rPr>
              <a:t>Dodawanie informacji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latin typeface="Montserrat"/>
                <a:ea typeface="Montserrat"/>
                <a:cs typeface="Montserrat"/>
                <a:sym typeface="Montserrat"/>
              </a:rPr>
              <a:t>Czytanie Wikipedii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88"/>
          <p:cNvSpPr txBox="1"/>
          <p:nvPr/>
        </p:nvSpPr>
        <p:spPr>
          <a:xfrm>
            <a:off x="5670400" y="262600"/>
            <a:ext cx="29232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poszukiwanie informacji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wyszukiwanie źródeł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ocena źródeł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opis źródeł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88"/>
          <p:cNvSpPr/>
          <p:nvPr/>
        </p:nvSpPr>
        <p:spPr>
          <a:xfrm>
            <a:off x="3104875" y="652350"/>
            <a:ext cx="1850400" cy="3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88"/>
          <p:cNvSpPr txBox="1"/>
          <p:nvPr/>
        </p:nvSpPr>
        <p:spPr>
          <a:xfrm>
            <a:off x="351100" y="2308350"/>
            <a:ext cx="2496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latin typeface="Montserrat"/>
                <a:ea typeface="Montserrat"/>
                <a:cs typeface="Montserrat"/>
                <a:sym typeface="Montserrat"/>
              </a:rPr>
              <a:t>Edytowanie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88"/>
          <p:cNvSpPr/>
          <p:nvPr/>
        </p:nvSpPr>
        <p:spPr>
          <a:xfrm>
            <a:off x="3044000" y="2383500"/>
            <a:ext cx="1850400" cy="3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88"/>
          <p:cNvSpPr txBox="1"/>
          <p:nvPr/>
        </p:nvSpPr>
        <p:spPr>
          <a:xfrm>
            <a:off x="5670400" y="2119300"/>
            <a:ext cx="2496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synteza informacji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oddzielanie faktów od opinii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43" name="Google Shape;443;p88"/>
          <p:cNvSpPr/>
          <p:nvPr/>
        </p:nvSpPr>
        <p:spPr>
          <a:xfrm>
            <a:off x="3044000" y="3639875"/>
            <a:ext cx="1850400" cy="3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8"/>
          <p:cNvSpPr txBox="1"/>
          <p:nvPr/>
        </p:nvSpPr>
        <p:spPr>
          <a:xfrm>
            <a:off x="5720575" y="3511800"/>
            <a:ext cx="24465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krytyczny odbiór informacji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9"/>
          <p:cNvSpPr txBox="1"/>
          <p:nvPr/>
        </p:nvSpPr>
        <p:spPr>
          <a:xfrm>
            <a:off x="469850" y="3907850"/>
            <a:ext cx="8204400" cy="84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Wikipedia to</a:t>
            </a:r>
            <a:r>
              <a:rPr b="1" lang="pl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współpraca!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89"/>
          <p:cNvSpPr txBox="1"/>
          <p:nvPr/>
        </p:nvSpPr>
        <p:spPr>
          <a:xfrm>
            <a:off x="163075" y="4817325"/>
            <a:ext cx="35127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fot. Jason Kruger for WMDE, CC-BY-SA 4.0</a:t>
            </a:r>
            <a:endParaRPr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0"/>
          <p:cNvSpPr txBox="1"/>
          <p:nvPr>
            <p:ph type="title"/>
          </p:nvPr>
        </p:nvSpPr>
        <p:spPr>
          <a:xfrm>
            <a:off x="357625" y="976200"/>
            <a:ext cx="3945300" cy="31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l" sz="3000"/>
              <a:t>Wyobraź sobie świat, w którym każdy </a:t>
            </a:r>
            <a:r>
              <a:rPr lang="pl" sz="3000"/>
              <a:t>bibliotekarz </a:t>
            </a:r>
            <a:r>
              <a:rPr b="0" lang="pl" sz="3000"/>
              <a:t>dodaje jeden </a:t>
            </a:r>
            <a:r>
              <a:rPr lang="pl" sz="3000"/>
              <a:t>przypis</a:t>
            </a:r>
            <a:r>
              <a:rPr b="0" lang="pl" sz="3000"/>
              <a:t> do Wikipedii!</a:t>
            </a:r>
            <a:endParaRPr b="0" sz="3000"/>
          </a:p>
        </p:txBody>
      </p:sp>
      <p:pic>
        <p:nvPicPr>
          <p:cNvPr id="456" name="Google Shape;45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50" y="0"/>
            <a:ext cx="316668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90"/>
          <p:cNvSpPr txBox="1"/>
          <p:nvPr/>
        </p:nvSpPr>
        <p:spPr>
          <a:xfrm>
            <a:off x="5030600" y="4838700"/>
            <a:ext cx="38262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	autorka: Heatherawalls, CC-BY-SA 2.0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1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Piątki z Wikipedią!</a:t>
            </a:r>
            <a:endParaRPr/>
          </a:p>
        </p:txBody>
      </p:sp>
      <p:pic>
        <p:nvPicPr>
          <p:cNvPr id="463" name="Google Shape;463;p91"/>
          <p:cNvPicPr preferRelativeResize="0"/>
          <p:nvPr/>
        </p:nvPicPr>
        <p:blipFill rotWithShape="1">
          <a:blip r:embed="rId3">
            <a:alphaModFix/>
          </a:blip>
          <a:srcRect b="0" l="7423" r="28076" t="10730"/>
          <a:stretch/>
        </p:blipFill>
        <p:spPr>
          <a:xfrm>
            <a:off x="4572000" y="0"/>
            <a:ext cx="495532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1"/>
          <p:cNvSpPr txBox="1"/>
          <p:nvPr/>
        </p:nvSpPr>
        <p:spPr>
          <a:xfrm>
            <a:off x="463625" y="2345950"/>
            <a:ext cx="36255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Serif Pro"/>
                <a:ea typeface="Source Serif Pro"/>
                <a:cs typeface="Source Serif Pro"/>
                <a:sym typeface="Source Serif Pro"/>
              </a:rPr>
              <a:t>Cykliczne spotkania z Wikipedią w Regionalnym Instytucie Kultury. </a:t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Serif Pro"/>
                <a:ea typeface="Source Serif Pro"/>
                <a:cs typeface="Source Serif Pro"/>
                <a:sym typeface="Source Serif Pro"/>
              </a:rPr>
              <a:t>Piszemy o regionie, szkolimy z Wikipedii, budujemy społeczność!</a:t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65" name="Google Shape;465;p91"/>
          <p:cNvSpPr txBox="1"/>
          <p:nvPr/>
        </p:nvSpPr>
        <p:spPr>
          <a:xfrm>
            <a:off x="4767150" y="4616650"/>
            <a:ext cx="4503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Irena Kontny / Regiona</a:t>
            </a:r>
            <a:r>
              <a:rPr lang="pl" sz="1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lny Instytut Kultury w Katowicach - Regionalny Instytut Kultury w Katowicac, CC-BY-SA 4.0</a:t>
            </a:r>
            <a:endParaRPr sz="1200">
              <a:solidFill>
                <a:srgbClr val="FFFFFF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2"/>
          <p:cNvSpPr txBox="1"/>
          <p:nvPr>
            <p:ph type="title"/>
          </p:nvPr>
        </p:nvSpPr>
        <p:spPr>
          <a:xfrm>
            <a:off x="708900" y="1396450"/>
            <a:ext cx="7726200" cy="984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0"/>
              <a:t>#WikiGap</a:t>
            </a:r>
            <a:endParaRPr sz="5000"/>
          </a:p>
        </p:txBody>
      </p:sp>
      <p:sp>
        <p:nvSpPr>
          <p:cNvPr id="471" name="Google Shape;471;p92"/>
          <p:cNvSpPr txBox="1"/>
          <p:nvPr/>
        </p:nvSpPr>
        <p:spPr>
          <a:xfrm>
            <a:off x="438450" y="3436525"/>
            <a:ext cx="82671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latin typeface="Montserrat"/>
                <a:ea typeface="Montserrat"/>
                <a:cs typeface="Montserrat"/>
                <a:sym typeface="Montserrat"/>
              </a:rPr>
              <a:t>W Wikipedii brakuje setek tysięcy biografii kobiet. 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Source Serif Pro"/>
                <a:ea typeface="Source Serif Pro"/>
                <a:cs typeface="Source Serif Pro"/>
                <a:sym typeface="Source Serif Pro"/>
              </a:rPr>
              <a:t>Uzupełniamy luki w wiedzy w</a:t>
            </a:r>
            <a:r>
              <a:rPr b="1" lang="pl" sz="1800">
                <a:latin typeface="Source Serif Pro"/>
                <a:ea typeface="Source Serif Pro"/>
                <a:cs typeface="Source Serif Pro"/>
                <a:sym typeface="Source Serif Pro"/>
              </a:rPr>
              <a:t>spólnie z Ambasadą Szwecji w Polsce</a:t>
            </a:r>
            <a:endParaRPr sz="24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72" name="Google Shape;472;p92"/>
          <p:cNvSpPr txBox="1"/>
          <p:nvPr/>
        </p:nvSpPr>
        <p:spPr>
          <a:xfrm>
            <a:off x="4390800" y="1466950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5"/>
          <p:cNvSpPr txBox="1"/>
          <p:nvPr>
            <p:ph type="title"/>
          </p:nvPr>
        </p:nvSpPr>
        <p:spPr>
          <a:xfrm>
            <a:off x="708900" y="293925"/>
            <a:ext cx="3801300" cy="47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/>
              <a:t>Kim jestem?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erif Pro"/>
              <a:buChar char="●"/>
            </a:pPr>
            <a:r>
              <a:rPr b="0" lang="pl" sz="1800">
                <a:latin typeface="Source Serif Pro"/>
                <a:ea typeface="Source Serif Pro"/>
                <a:cs typeface="Source Serif Pro"/>
                <a:sym typeface="Source Serif Pro"/>
              </a:rPr>
              <a:t>jestem wikipedystką od 10 lat (tyle samo czasu zajęła budowa Koloseum w Rzymie!)</a:t>
            </a:r>
            <a:endParaRPr b="0"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erif Pro"/>
              <a:buChar char="●"/>
            </a:pPr>
            <a:r>
              <a:rPr b="0" lang="pl" sz="1800">
                <a:latin typeface="Source Serif Pro"/>
                <a:ea typeface="Source Serif Pro"/>
                <a:cs typeface="Source Serif Pro"/>
                <a:sym typeface="Source Serif Pro"/>
              </a:rPr>
              <a:t>napisałam 596 haseł (to tylko 0,04% polskiej Wikipedii. Ale więcej niż liczba haseł w 22 najmniejszych Wikipedii)</a:t>
            </a:r>
            <a:endParaRPr b="0"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Serif Pro"/>
              <a:buChar char="●"/>
            </a:pPr>
            <a:r>
              <a:rPr b="0" lang="pl" sz="1800">
                <a:latin typeface="Source Serif Pro"/>
                <a:ea typeface="Source Serif Pro"/>
                <a:cs typeface="Source Serif Pro"/>
                <a:sym typeface="Source Serif Pro"/>
              </a:rPr>
              <a:t>jestem administratorką, mam za sobą dwie kadencje komitetu arbitrażowego, od 4 lat zawodowo promuję Wikipedię i wspieram społeczność…</a:t>
            </a:r>
            <a:endParaRPr sz="18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56" name="Google Shape;356;p75"/>
          <p:cNvPicPr preferRelativeResize="0"/>
          <p:nvPr/>
        </p:nvPicPr>
        <p:blipFill rotWithShape="1">
          <a:blip r:embed="rId3">
            <a:alphaModFix/>
          </a:blip>
          <a:srcRect b="5254" l="26829" r="22557" t="7454"/>
          <a:stretch/>
        </p:blipFill>
        <p:spPr>
          <a:xfrm>
            <a:off x="4779700" y="0"/>
            <a:ext cx="43642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75"/>
          <p:cNvSpPr txBox="1"/>
          <p:nvPr/>
        </p:nvSpPr>
        <p:spPr>
          <a:xfrm>
            <a:off x="6623825" y="4754525"/>
            <a:ext cx="2433900" cy="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fot. Nostrix, CC-BY-SA 3.0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3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Inne pomysły?</a:t>
            </a:r>
            <a:endParaRPr/>
          </a:p>
        </p:txBody>
      </p:sp>
      <p:sp>
        <p:nvSpPr>
          <p:cNvPr id="478" name="Google Shape;478;p93"/>
          <p:cNvSpPr txBox="1"/>
          <p:nvPr>
            <p:ph idx="1" type="body"/>
          </p:nvPr>
        </p:nvSpPr>
        <p:spPr>
          <a:xfrm>
            <a:off x="279725" y="1731375"/>
            <a:ext cx="4176600" cy="1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Projekt badawczo-dokumentacyjny prowadzony przez uczniów</a:t>
            </a:r>
            <a:r>
              <a:rPr lang="pl"/>
              <a:t> wokół lokalnej historii, ważnej postaci itp. </a:t>
            </a:r>
            <a:endParaRPr/>
          </a:p>
        </p:txBody>
      </p:sp>
      <p:sp>
        <p:nvSpPr>
          <p:cNvPr id="479" name="Google Shape;479;p93"/>
          <p:cNvSpPr txBox="1"/>
          <p:nvPr>
            <p:ph idx="2" type="body"/>
          </p:nvPr>
        </p:nvSpPr>
        <p:spPr>
          <a:xfrm>
            <a:off x="4629725" y="1731375"/>
            <a:ext cx="4176600" cy="1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Wspólne fotografowanie</a:t>
            </a:r>
            <a:r>
              <a:rPr lang="pl"/>
              <a:t>, bo Wikipedia potrzebuje zdjęć </a:t>
            </a:r>
            <a:r>
              <a:rPr b="1" lang="pl"/>
              <a:t>wszystkiego</a:t>
            </a:r>
            <a:r>
              <a:rPr lang="pl"/>
              <a:t> (zabytków, wydarzeń, osób, a nawet potraw lub przedmiotów codziennego użytku!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4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dalej?</a:t>
            </a:r>
            <a:endParaRPr/>
          </a:p>
        </p:txBody>
      </p:sp>
      <p:sp>
        <p:nvSpPr>
          <p:cNvPr id="485" name="Google Shape;485;p94"/>
          <p:cNvSpPr txBox="1"/>
          <p:nvPr>
            <p:ph idx="1" type="subTitle"/>
          </p:nvPr>
        </p:nvSpPr>
        <p:spPr>
          <a:xfrm>
            <a:off x="279725" y="1937800"/>
            <a:ext cx="85266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Warsztat praktycznego edytowania Wikipedii!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Można też zgłaszać do mnie swoje pomysły, marzenia, plany: natalia.szafran@wikimedia.pl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5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Informacja o licencjach</a:t>
            </a:r>
            <a:endParaRPr/>
          </a:p>
        </p:txBody>
      </p:sp>
      <p:sp>
        <p:nvSpPr>
          <p:cNvPr id="491" name="Google Shape;491;p95"/>
          <p:cNvSpPr txBox="1"/>
          <p:nvPr>
            <p:ph idx="1" type="subTitle"/>
          </p:nvPr>
        </p:nvSpPr>
        <p:spPr>
          <a:xfrm>
            <a:off x="279725" y="1937800"/>
            <a:ext cx="8526600" cy="27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Zamieszczone w prezentacji materiały graficzne objęte są następującymi licencjami: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CC BY 2.0 (</a:t>
            </a:r>
            <a:r>
              <a:rPr lang="pl" u="sng">
                <a:solidFill>
                  <a:schemeClr val="hlink"/>
                </a:solidFill>
                <a:hlinkClick r:id="rId3"/>
              </a:rPr>
              <a:t>https://creativecommons.org/licenses/by/2.0</a:t>
            </a:r>
            <a:r>
              <a:rPr lang="pl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CC BY-SA 2.0 (https://creativecommons.org/licenses/by-sa/2.0)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CC BY-SA 3.0 (https://creativecommons.org/licenses/by-sa/3.0)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CC BY-SA 4.0 (</a:t>
            </a:r>
            <a:r>
              <a:rPr lang="pl" u="sng">
                <a:solidFill>
                  <a:schemeClr val="hlink"/>
                </a:solidFill>
                <a:hlinkClick r:id="rId4"/>
              </a:rPr>
              <a:t>https://creativecommons.org/licenses/by-sa/4.0</a:t>
            </a:r>
            <a:r>
              <a:rPr lang="pl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/>
              <a:t>domena publiczna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6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76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6513375" y="132550"/>
            <a:ext cx="2630625" cy="23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76"/>
          <p:cNvSpPr txBox="1"/>
          <p:nvPr>
            <p:ph type="title"/>
          </p:nvPr>
        </p:nvSpPr>
        <p:spPr>
          <a:xfrm>
            <a:off x="279725" y="228600"/>
            <a:ext cx="8526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Dlaczego Wikipedia?</a:t>
            </a:r>
            <a:endParaRPr/>
          </a:p>
        </p:txBody>
      </p:sp>
      <p:sp>
        <p:nvSpPr>
          <p:cNvPr id="364" name="Google Shape;364;p76"/>
          <p:cNvSpPr txBox="1"/>
          <p:nvPr>
            <p:ph idx="1" type="body"/>
          </p:nvPr>
        </p:nvSpPr>
        <p:spPr>
          <a:xfrm>
            <a:off x="279725" y="2112375"/>
            <a:ext cx="8526600" cy="1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Wikipedia to największy zbiór wiedzy w historii ludzkości. Tworzy go społeczność wolontariuszy z całego świata. To przeszło</a:t>
            </a:r>
            <a:r>
              <a:rPr b="1" lang="pl"/>
              <a:t> 45 milionów artykułów</a:t>
            </a:r>
            <a:r>
              <a:rPr lang="pl"/>
              <a:t> w blisko 300 wersjach językowych. Wszystkie wersje Wikipedii miesięcznie odwiedza</a:t>
            </a:r>
            <a:r>
              <a:rPr b="1" lang="pl"/>
              <a:t> pół miliarda unikalnych użytkowników</a:t>
            </a:r>
            <a:r>
              <a:rPr lang="pl"/>
              <a:t>. Ponad </a:t>
            </a:r>
            <a:r>
              <a:rPr b="1" lang="pl"/>
              <a:t>16 miliardów wejść miesięcznie</a:t>
            </a:r>
            <a:r>
              <a:rPr lang="pl"/>
              <a:t> to ponad 6 tysięcy wejść w każdej sekundzie. Tyle osób szuka dostępu do wiedzy...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7"/>
          <p:cNvSpPr txBox="1"/>
          <p:nvPr>
            <p:ph type="title"/>
          </p:nvPr>
        </p:nvSpPr>
        <p:spPr>
          <a:xfrm>
            <a:off x="708900" y="436125"/>
            <a:ext cx="7726200" cy="39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Serif Pro"/>
                <a:ea typeface="Source Serif Pro"/>
                <a:cs typeface="Source Serif Pro"/>
                <a:sym typeface="Source Serif Pro"/>
              </a:rPr>
              <a:t>“</a:t>
            </a:r>
            <a:r>
              <a:rPr b="0" lang="pl" sz="2000">
                <a:latin typeface="Source Serif Pro"/>
                <a:ea typeface="Source Serif Pro"/>
                <a:cs typeface="Source Serif Pro"/>
                <a:sym typeface="Source Serif Pro"/>
              </a:rPr>
              <a:t>Wikipedia. Wydaje mi się najuczciwszym projektem poznawczym człowieka. Przypomina wprost, że cała wiedza o świecie pochodzi z jego głowy, jak Atena z boskiej głowy. Ludzie wnoszą do Wikipedii wszystko, co sami wiedzą. Jeżeli projekt się uda, to encyklopedia, która wciąż powstaje, będzie największym cudem świata. Znajdzie się w niej wszystko, co wiemy, każda rzecz, definicja, wydarzenie, problem, którym zajął się nasz mózg; będziemy cytować źródła i podawać linki. W ten sposób zaczniemy dziergać swoją wersję świata, otulać kulę ziemską naszą własną opowieścią. Umieścimy w niej wszystko. Bierzmy się do roboty! Niech każdy napisze choć jedno zdanie o tym, na czym zna się najlepiej.</a:t>
            </a:r>
            <a:r>
              <a:rPr lang="pl" sz="2000">
                <a:latin typeface="Source Serif Pro"/>
                <a:ea typeface="Source Serif Pro"/>
                <a:cs typeface="Source Serif Pro"/>
                <a:sym typeface="Source Serif Pro"/>
              </a:rPr>
              <a:t>”</a:t>
            </a:r>
            <a:endParaRPr sz="20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70" name="Google Shape;370;p77"/>
          <p:cNvSpPr txBox="1"/>
          <p:nvPr/>
        </p:nvSpPr>
        <p:spPr>
          <a:xfrm>
            <a:off x="5355725" y="4431050"/>
            <a:ext cx="3788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latin typeface="Montserrat"/>
                <a:ea typeface="Montserrat"/>
                <a:cs typeface="Montserrat"/>
                <a:sym typeface="Montserrat"/>
              </a:rPr>
              <a:t>Olga Tokarczuk </a:t>
            </a:r>
            <a:r>
              <a:rPr b="1" i="1" lang="pl" sz="1800">
                <a:latin typeface="Montserrat"/>
                <a:ea typeface="Montserrat"/>
                <a:cs typeface="Montserrat"/>
                <a:sym typeface="Montserrat"/>
              </a:rPr>
              <a:t>Bieguni</a:t>
            </a:r>
            <a:endParaRPr b="1"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8"/>
          <p:cNvSpPr txBox="1"/>
          <p:nvPr>
            <p:ph type="title"/>
          </p:nvPr>
        </p:nvSpPr>
        <p:spPr>
          <a:xfrm>
            <a:off x="650050" y="207975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Najważniejsza wiedza o Wikipedii mieści się w jej 5 filarach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9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  <a:effectLst>
            <a:outerShdw blurRad="157163" rotWithShape="0" algn="bl" dir="5400000" dist="19050">
              <a:srgbClr val="000000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#1 Wikipedia to encyklopedia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p79"/>
          <p:cNvSpPr txBox="1"/>
          <p:nvPr/>
        </p:nvSpPr>
        <p:spPr>
          <a:xfrm>
            <a:off x="5907400" y="4683875"/>
            <a:ext cx="28998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2" name="Google Shape;382;p79"/>
          <p:cNvSpPr txBox="1"/>
          <p:nvPr/>
        </p:nvSpPr>
        <p:spPr>
          <a:xfrm>
            <a:off x="6724175" y="4754600"/>
            <a:ext cx="20829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fot. domena publiczna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80"/>
          <p:cNvPicPr preferRelativeResize="0"/>
          <p:nvPr/>
        </p:nvPicPr>
        <p:blipFill rotWithShape="1">
          <a:blip r:embed="rId3">
            <a:alphaModFix/>
          </a:blip>
          <a:srcRect b="-4839" l="0" r="0" t="4840"/>
          <a:stretch/>
        </p:blipFill>
        <p:spPr>
          <a:xfrm>
            <a:off x="4586725" y="-225"/>
            <a:ext cx="4557276" cy="54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80"/>
          <p:cNvSpPr txBox="1"/>
          <p:nvPr>
            <p:ph type="title"/>
          </p:nvPr>
        </p:nvSpPr>
        <p:spPr>
          <a:xfrm>
            <a:off x="200175" y="322050"/>
            <a:ext cx="3993300" cy="44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zawiera tematy znaczące (encyklopedyczne)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Wikipedia to nie słownik, katalog, baza danych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wszystkie informacje są dodawane w </a:t>
            </a:r>
            <a:r>
              <a:rPr lang="pl" sz="2400">
                <a:latin typeface="Source Serif Pro"/>
                <a:ea typeface="Source Serif Pro"/>
                <a:cs typeface="Source Serif Pro"/>
                <a:sym typeface="Source Serif Pro"/>
              </a:rPr>
              <a:t>oparciu o źródła</a:t>
            </a:r>
            <a:endParaRPr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to nie miejsce pierwszej publikacji własnych odkryć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89" name="Google Shape;389;p80"/>
          <p:cNvSpPr txBox="1"/>
          <p:nvPr/>
        </p:nvSpPr>
        <p:spPr>
          <a:xfrm>
            <a:off x="4984500" y="4732500"/>
            <a:ext cx="4159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fot. Draper Laboratory domena publiczna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1"/>
          <p:cNvSpPr txBox="1"/>
          <p:nvPr>
            <p:ph type="title"/>
          </p:nvPr>
        </p:nvSpPr>
        <p:spPr>
          <a:xfrm>
            <a:off x="708900" y="1450700"/>
            <a:ext cx="7726200" cy="9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#2 Wikipedia to neutralny punkt widzenia</a:t>
            </a:r>
            <a:r>
              <a:rPr lang="pl"/>
              <a:t> </a:t>
            </a:r>
            <a:endParaRPr/>
          </a:p>
        </p:txBody>
      </p:sp>
      <p:sp>
        <p:nvSpPr>
          <p:cNvPr id="395" name="Google Shape;395;p81"/>
          <p:cNvSpPr txBox="1"/>
          <p:nvPr/>
        </p:nvSpPr>
        <p:spPr>
          <a:xfrm>
            <a:off x="5907275" y="4433250"/>
            <a:ext cx="3000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Dean Hochman, CC-BY 2.0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2"/>
          <p:cNvSpPr txBox="1"/>
          <p:nvPr>
            <p:ph type="title"/>
          </p:nvPr>
        </p:nvSpPr>
        <p:spPr>
          <a:xfrm>
            <a:off x="279725" y="228600"/>
            <a:ext cx="39933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rzetelnie opisuje wszystkie istotne aspekty i punkty widzenia zawarte w źródłach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Wikipedia nie zajmuje stanowiska, jest neutralna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unikaj uprzedzeń i stronniczości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ource Serif Pro"/>
              <a:buChar char="●"/>
            </a:pPr>
            <a:r>
              <a:rPr b="0" lang="pl" sz="2400">
                <a:latin typeface="Source Serif Pro"/>
                <a:ea typeface="Source Serif Pro"/>
                <a:cs typeface="Source Serif Pro"/>
                <a:sym typeface="Source Serif Pro"/>
              </a:rPr>
              <a:t>w razie kontrowersji podejmij dyskusję</a:t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401" name="Google Shape;401;p82"/>
          <p:cNvPicPr preferRelativeResize="0"/>
          <p:nvPr/>
        </p:nvPicPr>
        <p:blipFill rotWithShape="1">
          <a:blip r:embed="rId3">
            <a:alphaModFix/>
          </a:blip>
          <a:srcRect b="3735" l="5885" r="8563" t="0"/>
          <a:stretch/>
        </p:blipFill>
        <p:spPr>
          <a:xfrm>
            <a:off x="4586725" y="0"/>
            <a:ext cx="45572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82"/>
          <p:cNvSpPr txBox="1"/>
          <p:nvPr/>
        </p:nvSpPr>
        <p:spPr>
          <a:xfrm>
            <a:off x="5819700" y="4639750"/>
            <a:ext cx="33243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fot. Narodowe Muzeum Morskie w Gdańsku. CC-BY-SA 3.0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kimedia Foundation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kimedia Foundation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