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2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pl-PL"/>
              <a:t>Udział artykułów</a:t>
            </a:r>
            <a:r>
              <a:rPr lang="pl-PL" baseline="0"/>
              <a:t> Open Access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Artykuły w Web of Science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Arkusz1!$B$7:$B$12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Arkusz1!$C$7:$C$12</c:f>
              <c:numCache>
                <c:formatCode>General</c:formatCode>
                <c:ptCount val="6"/>
                <c:pt idx="0">
                  <c:v>7806</c:v>
                </c:pt>
                <c:pt idx="1">
                  <c:v>8470</c:v>
                </c:pt>
                <c:pt idx="2">
                  <c:v>9120</c:v>
                </c:pt>
                <c:pt idx="3">
                  <c:v>9879</c:v>
                </c:pt>
                <c:pt idx="4">
                  <c:v>10626</c:v>
                </c:pt>
                <c:pt idx="5">
                  <c:v>11140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A7-4041-87BD-AAA8E2E206D6}"/>
            </c:ext>
          </c:extLst>
        </c:ser>
        <c:ser>
          <c:idx val="1"/>
          <c:order val="1"/>
          <c:tx>
            <c:v>w tym artykuły OA</c:v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Arkusz1!$B$7:$B$12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Arkusz1!$D$7:$D$12</c:f>
              <c:numCache>
                <c:formatCode>General</c:formatCode>
                <c:ptCount val="6"/>
                <c:pt idx="0">
                  <c:v>222</c:v>
                </c:pt>
                <c:pt idx="1">
                  <c:v>284</c:v>
                </c:pt>
                <c:pt idx="2">
                  <c:v>372</c:v>
                </c:pt>
                <c:pt idx="3">
                  <c:v>465</c:v>
                </c:pt>
                <c:pt idx="4">
                  <c:v>575</c:v>
                </c:pt>
                <c:pt idx="5">
                  <c:v>679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BA7-4041-87BD-AAA8E2E206D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2223744"/>
        <c:axId val="276413608"/>
      </c:barChart>
      <c:catAx>
        <c:axId val="22222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6413608"/>
        <c:crosses val="autoZero"/>
        <c:auto val="1"/>
        <c:lblAlgn val="ctr"/>
        <c:lblOffset val="100"/>
        <c:noMultiLvlLbl val="0"/>
      </c:catAx>
      <c:valAx>
        <c:axId val="276413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222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pl-PL"/>
              <a:t>Udział</a:t>
            </a:r>
            <a:r>
              <a:rPr lang="pl-PL" baseline="0"/>
              <a:t> artykułów Open Access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Artykuły (inne)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Arkusz1!$G$7:$G$13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Arkusz1!$H$7:$H$12</c:f>
              <c:numCache>
                <c:formatCode>General</c:formatCode>
                <c:ptCount val="6"/>
                <c:pt idx="0">
                  <c:v>7016</c:v>
                </c:pt>
                <c:pt idx="1">
                  <c:v>7543</c:v>
                </c:pt>
                <c:pt idx="2">
                  <c:v>8051</c:v>
                </c:pt>
                <c:pt idx="3">
                  <c:v>8581</c:v>
                </c:pt>
                <c:pt idx="4">
                  <c:v>9203</c:v>
                </c:pt>
                <c:pt idx="5">
                  <c:v>9795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D4-4894-A996-944FCC79D9E0}"/>
            </c:ext>
          </c:extLst>
        </c:ser>
        <c:ser>
          <c:idx val="1"/>
          <c:order val="1"/>
          <c:tx>
            <c:v>Artykuły Open Access</c:v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Arkusz1!$G$7:$G$13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Arkusz1!$I$7:$I$12</c:f>
              <c:numCache>
                <c:formatCode>General</c:formatCode>
                <c:ptCount val="6"/>
                <c:pt idx="0">
                  <c:v>1189</c:v>
                </c:pt>
                <c:pt idx="1">
                  <c:v>1405</c:v>
                </c:pt>
                <c:pt idx="2">
                  <c:v>1614</c:v>
                </c:pt>
                <c:pt idx="3">
                  <c:v>1879</c:v>
                </c:pt>
                <c:pt idx="4">
                  <c:v>2150</c:v>
                </c:pt>
                <c:pt idx="5">
                  <c:v>2406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4D4-4894-A996-944FCC79D9E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24483352"/>
        <c:axId val="275353336"/>
      </c:barChart>
      <c:catAx>
        <c:axId val="324483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5353336"/>
        <c:crosses val="autoZero"/>
        <c:auto val="1"/>
        <c:lblAlgn val="ctr"/>
        <c:lblOffset val="100"/>
        <c:noMultiLvlLbl val="0"/>
      </c:catAx>
      <c:valAx>
        <c:axId val="275353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24483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9A76-79B5-48C1-B5C8-B55957D305F6}" type="datetimeFigureOut">
              <a:rPr lang="pl-PL" smtClean="0"/>
              <a:t>2019-10-03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DDBB-DC0F-4C17-96FF-1D2D3BFC7F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579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9A76-79B5-48C1-B5C8-B55957D305F6}" type="datetimeFigureOut">
              <a:rPr lang="pl-PL" smtClean="0"/>
              <a:t>2019-10-03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DDBB-DC0F-4C17-96FF-1D2D3BFC7F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240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9A76-79B5-48C1-B5C8-B55957D305F6}" type="datetimeFigureOut">
              <a:rPr lang="pl-PL" smtClean="0"/>
              <a:t>2019-10-03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DDBB-DC0F-4C17-96FF-1D2D3BFC7F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67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9A76-79B5-48C1-B5C8-B55957D305F6}" type="datetimeFigureOut">
              <a:rPr lang="pl-PL" smtClean="0"/>
              <a:t>2019-10-03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DDBB-DC0F-4C17-96FF-1D2D3BFC7F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66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9A76-79B5-48C1-B5C8-B55957D305F6}" type="datetimeFigureOut">
              <a:rPr lang="pl-PL" smtClean="0"/>
              <a:t>2019-10-03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DDBB-DC0F-4C17-96FF-1D2D3BFC7F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7382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9A76-79B5-48C1-B5C8-B55957D305F6}" type="datetimeFigureOut">
              <a:rPr lang="pl-PL" smtClean="0"/>
              <a:t>2019-10-03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DDBB-DC0F-4C17-96FF-1D2D3BFC7F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489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9A76-79B5-48C1-B5C8-B55957D305F6}" type="datetimeFigureOut">
              <a:rPr lang="pl-PL" smtClean="0"/>
              <a:t>2019-10-03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DDBB-DC0F-4C17-96FF-1D2D3BFC7F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462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9A76-79B5-48C1-B5C8-B55957D305F6}" type="datetimeFigureOut">
              <a:rPr lang="pl-PL" smtClean="0"/>
              <a:t>2019-10-03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DDBB-DC0F-4C17-96FF-1D2D3BFC7F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889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9A76-79B5-48C1-B5C8-B55957D305F6}" type="datetimeFigureOut">
              <a:rPr lang="pl-PL" smtClean="0"/>
              <a:t>2019-10-03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DDBB-DC0F-4C17-96FF-1D2D3BFC7F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0131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9A76-79B5-48C1-B5C8-B55957D305F6}" type="datetimeFigureOut">
              <a:rPr lang="pl-PL" smtClean="0"/>
              <a:t>2019-10-03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DDBB-DC0F-4C17-96FF-1D2D3BFC7F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9025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9A76-79B5-48C1-B5C8-B55957D305F6}" type="datetimeFigureOut">
              <a:rPr lang="pl-PL" smtClean="0"/>
              <a:t>2019-10-03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DDDBB-DC0F-4C17-96FF-1D2D3BFC7F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07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49A76-79B5-48C1-B5C8-B55957D305F6}" type="datetimeFigureOut">
              <a:rPr lang="pl-PL" smtClean="0"/>
              <a:t>2019-10-03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DDDBB-DC0F-4C17-96FF-1D2D3BFC7F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9822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6384471"/>
            <a:ext cx="12192000" cy="47352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9842" y="2911100"/>
            <a:ext cx="10216244" cy="1534885"/>
          </a:xfrm>
        </p:spPr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</a:rPr>
              <a:t>Polityka Otwartego Dostępu UG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587347"/>
            <a:ext cx="9144000" cy="1655762"/>
          </a:xfrm>
        </p:spPr>
        <p:txBody>
          <a:bodyPr/>
          <a:lstStyle/>
          <a:p>
            <a:r>
              <a:rPr lang="pl-PL" dirty="0" smtClean="0">
                <a:solidFill>
                  <a:srgbClr val="002060"/>
                </a:solidFill>
              </a:rPr>
              <a:t>Open </a:t>
            </a:r>
            <a:r>
              <a:rPr lang="pl-PL" dirty="0">
                <a:solidFill>
                  <a:srgbClr val="002060"/>
                </a:solidFill>
              </a:rPr>
              <a:t>A</a:t>
            </a:r>
            <a:r>
              <a:rPr lang="pl-PL" dirty="0" smtClean="0">
                <a:solidFill>
                  <a:srgbClr val="002060"/>
                </a:solidFill>
              </a:rPr>
              <a:t>ccess Info Day 2019 </a:t>
            </a:r>
            <a:endParaRPr lang="pl-PL" dirty="0">
              <a:solidFill>
                <a:srgbClr val="002060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911100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3005978" y="6436569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>
                <a:solidFill>
                  <a:schemeClr val="bg1"/>
                </a:solidFill>
              </a:rPr>
              <a:t>Open Access Info Day UG, 23.10.2019 r., dr Katarzyna Świerk</a:t>
            </a:r>
            <a:endParaRPr lang="pl-PL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195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411"/>
            <a:ext cx="12192000" cy="1808390"/>
          </a:xfr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717" y="397177"/>
            <a:ext cx="1710647" cy="1218141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3490" y="644448"/>
            <a:ext cx="2611575" cy="723600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2092779" y="2018919"/>
            <a:ext cx="7704364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pl-PL" b="1" dirty="0" smtClean="0">
                <a:solidFill>
                  <a:srgbClr val="002060"/>
                </a:solidFill>
              </a:rPr>
              <a:t>Polityka Otwartego Dostępu na UG – uchwała Senatu 62/17 z dnia 14.12.2017</a:t>
            </a:r>
          </a:p>
        </p:txBody>
      </p:sp>
      <p:sp>
        <p:nvSpPr>
          <p:cNvPr id="9" name="Prostokąt 8"/>
          <p:cNvSpPr/>
          <p:nvPr/>
        </p:nvSpPr>
        <p:spPr>
          <a:xfrm>
            <a:off x="302213" y="2638555"/>
            <a:ext cx="11767323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pl-PL" b="1" dirty="0">
                <a:solidFill>
                  <a:srgbClr val="002060"/>
                </a:solidFill>
              </a:rPr>
              <a:t>Statystyka Open Access </a:t>
            </a:r>
            <a:r>
              <a:rPr lang="pl-PL" b="1" dirty="0" smtClean="0">
                <a:solidFill>
                  <a:srgbClr val="002060"/>
                </a:solidFill>
              </a:rPr>
              <a:t>UG</a:t>
            </a:r>
          </a:p>
          <a:p>
            <a:pPr>
              <a:lnSpc>
                <a:spcPct val="107000"/>
              </a:lnSpc>
            </a:pPr>
            <a:endParaRPr lang="pl-PL" b="1" dirty="0">
              <a:solidFill>
                <a:srgbClr val="002060"/>
              </a:solidFill>
            </a:endParaRPr>
          </a:p>
          <a:p>
            <a:pPr>
              <a:lnSpc>
                <a:spcPct val="107000"/>
              </a:lnSpc>
            </a:pPr>
            <a:r>
              <a:rPr lang="pl-PL" dirty="0">
                <a:solidFill>
                  <a:srgbClr val="002060"/>
                </a:solidFill>
              </a:rPr>
              <a:t>Przeprowadzona analiza dokumentów z afiliacją UG w dwóch największych bazach naukowych pokazuje trend wzrostowy udziału publikacji w OA w stosunku do całkowitej ilości publikacji.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050538"/>
              </p:ext>
            </p:extLst>
          </p:nvPr>
        </p:nvGraphicFramePr>
        <p:xfrm>
          <a:off x="533535" y="4222746"/>
          <a:ext cx="5151530" cy="19167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5745"/>
                <a:gridCol w="1655871"/>
                <a:gridCol w="1273628"/>
                <a:gridCol w="1306286"/>
              </a:tblGrid>
              <a:tr h="5411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Rok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Artykuły w Web of Science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W tym artykuły Open Access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% </a:t>
                      </a:r>
                      <a:r>
                        <a:rPr lang="en-US" sz="1100" dirty="0" err="1">
                          <a:effectLst/>
                        </a:rPr>
                        <a:t>udział</a:t>
                      </a:r>
                      <a:endParaRPr lang="pl-PL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artykułów</a:t>
                      </a:r>
                      <a:r>
                        <a:rPr lang="en-US" sz="1100" dirty="0">
                          <a:effectLst/>
                        </a:rPr>
                        <a:t> OA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9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7806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9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8470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9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9120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9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9879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9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10626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575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9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11140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6%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66348"/>
              </p:ext>
            </p:extLst>
          </p:nvPr>
        </p:nvGraphicFramePr>
        <p:xfrm>
          <a:off x="6038850" y="4222745"/>
          <a:ext cx="5192486" cy="19167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6666"/>
                <a:gridCol w="1814092"/>
                <a:gridCol w="1438627"/>
                <a:gridCol w="1323101"/>
              </a:tblGrid>
              <a:tr h="4659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Rok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Artykuły </a:t>
                      </a:r>
                      <a:r>
                        <a:rPr lang="pl-PL" sz="1100" dirty="0" smtClean="0">
                          <a:effectLst/>
                        </a:rPr>
                        <a:t> w </a:t>
                      </a:r>
                      <a:r>
                        <a:rPr lang="pl-PL" sz="1100" dirty="0" err="1" smtClean="0">
                          <a:effectLst/>
                        </a:rPr>
                        <a:t>Scopus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Artykuły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Open Access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% </a:t>
                      </a:r>
                      <a:r>
                        <a:rPr lang="en-US" sz="1100" dirty="0" err="1">
                          <a:effectLst/>
                        </a:rPr>
                        <a:t>udział</a:t>
                      </a:r>
                      <a:endParaRPr lang="pl-PL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artykułów</a:t>
                      </a:r>
                      <a:r>
                        <a:rPr lang="en-US" sz="1100" dirty="0">
                          <a:effectLst/>
                        </a:rPr>
                        <a:t> OA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3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8205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1189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3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8948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3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9665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3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10460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1879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3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11353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56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12201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2406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20%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578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411"/>
            <a:ext cx="12192000" cy="1808390"/>
          </a:xfr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717" y="397177"/>
            <a:ext cx="1710647" cy="1218141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3490" y="644448"/>
            <a:ext cx="2611575" cy="72360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212338" y="1813945"/>
            <a:ext cx="11767323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pl-PL" b="1" dirty="0">
                <a:solidFill>
                  <a:srgbClr val="002060"/>
                </a:solidFill>
              </a:rPr>
              <a:t>Statystyka Open Access </a:t>
            </a:r>
            <a:r>
              <a:rPr lang="pl-PL" b="1" dirty="0" smtClean="0">
                <a:solidFill>
                  <a:srgbClr val="002060"/>
                </a:solidFill>
              </a:rPr>
              <a:t>UG</a:t>
            </a:r>
          </a:p>
          <a:p>
            <a:pPr>
              <a:lnSpc>
                <a:spcPct val="107000"/>
              </a:lnSpc>
            </a:pPr>
            <a:endParaRPr lang="pl-PL" b="1" dirty="0">
              <a:solidFill>
                <a:srgbClr val="002060"/>
              </a:solidFill>
            </a:endParaRPr>
          </a:p>
        </p:txBody>
      </p:sp>
      <p:graphicFrame>
        <p:nvGraphicFramePr>
          <p:cNvPr id="12" name="Wykres 11"/>
          <p:cNvGraphicFramePr/>
          <p:nvPr>
            <p:extLst>
              <p:ext uri="{D42A27DB-BD31-4B8C-83A1-F6EECF244321}">
                <p14:modId xmlns:p14="http://schemas.microsoft.com/office/powerpoint/2010/main" val="3039001751"/>
              </p:ext>
            </p:extLst>
          </p:nvPr>
        </p:nvGraphicFramePr>
        <p:xfrm>
          <a:off x="400050" y="2345872"/>
          <a:ext cx="5202327" cy="361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Wykres 12"/>
          <p:cNvGraphicFramePr/>
          <p:nvPr>
            <p:extLst>
              <p:ext uri="{D42A27DB-BD31-4B8C-83A1-F6EECF244321}">
                <p14:modId xmlns:p14="http://schemas.microsoft.com/office/powerpoint/2010/main" val="3527276424"/>
              </p:ext>
            </p:extLst>
          </p:nvPr>
        </p:nvGraphicFramePr>
        <p:xfrm>
          <a:off x="5948006" y="2345871"/>
          <a:ext cx="5625191" cy="3619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20966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411"/>
            <a:ext cx="12192000" cy="1808390"/>
          </a:xfr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717" y="397177"/>
            <a:ext cx="1710647" cy="1218141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3490" y="644448"/>
            <a:ext cx="2611575" cy="72360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338958" y="1943099"/>
            <a:ext cx="11853042" cy="47355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Baza </a:t>
            </a:r>
            <a:r>
              <a:rPr lang="pl-PL" sz="240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Wiedzy UG/ Repozytorium/Platforma czasopism naukowych </a:t>
            </a: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UG</a:t>
            </a:r>
          </a:p>
          <a:p>
            <a:pPr>
              <a:lnSpc>
                <a:spcPct val="107000"/>
              </a:lnSpc>
            </a:pPr>
            <a:endParaRPr lang="pl-PL" sz="2400" dirty="0" smtClean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Udział w konkursie </a:t>
            </a:r>
            <a:r>
              <a:rPr lang="pl-PL" sz="2400" dirty="0" err="1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MNiSW</a:t>
            </a:r>
            <a:r>
              <a:rPr lang="pl-PL" sz="240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„Wsparcie czasopism naukowych” </a:t>
            </a: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dofinansowanie 7 tytułów</a:t>
            </a:r>
          </a:p>
          <a:p>
            <a:pPr>
              <a:lnSpc>
                <a:spcPct val="107000"/>
              </a:lnSpc>
            </a:pPr>
            <a:endParaRPr lang="pl-PL" sz="2400" dirty="0" smtClean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Szkolenia, warsztaty, </a:t>
            </a: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konferencje</a:t>
            </a:r>
            <a:r>
              <a:rPr lang="pl-PL" sz="240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Analiza danych z bazy Web of Science </a:t>
            </a: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240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szkolenia dla redaktorów, członków i sekretarzy redakcji wydziałowych czasopism </a:t>
            </a:r>
            <a:r>
              <a:rPr lang="pl-PL" sz="240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naukowych, posiedzenia senackiej Komisji ds. </a:t>
            </a: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Nauki  poświęcone sprawom OA</a:t>
            </a:r>
          </a:p>
          <a:p>
            <a:pPr>
              <a:lnSpc>
                <a:spcPct val="107000"/>
              </a:lnSpc>
            </a:pPr>
            <a:endParaRPr lang="pl-PL" sz="2400" dirty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Raporty do instytucji zewnętrznych : raport roczny do </a:t>
            </a:r>
            <a:r>
              <a:rPr lang="pl-PL" sz="2400" dirty="0" err="1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MNiSW</a:t>
            </a:r>
            <a:r>
              <a:rPr lang="pl-PL" sz="2400" dirty="0" smtClean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oraz </a:t>
            </a:r>
            <a:r>
              <a:rPr lang="pl-PL" sz="240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„Opracowanie długoterminowego planu rozwoju Uniwersytetu Gdańskiego jako uczelni badawczej”- w ramach zadania 1.3. – </a:t>
            </a:r>
            <a:r>
              <a:rPr lang="pl-PL" sz="2400" dirty="0">
                <a:solidFill>
                  <a:schemeClr val="accent5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wdrożenie i upowszechnianie OA</a:t>
            </a:r>
          </a:p>
          <a:p>
            <a:pPr>
              <a:lnSpc>
                <a:spcPct val="107000"/>
              </a:lnSpc>
            </a:pPr>
            <a:endParaRPr lang="pl-PL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075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411"/>
            <a:ext cx="12192000" cy="1808390"/>
          </a:xfr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717" y="397177"/>
            <a:ext cx="1710647" cy="1218141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3490" y="644448"/>
            <a:ext cx="2611575" cy="72360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212338" y="1813945"/>
            <a:ext cx="11767323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pl-PL" b="1" dirty="0" smtClean="0">
                <a:solidFill>
                  <a:srgbClr val="002060"/>
                </a:solidFill>
              </a:rPr>
              <a:t>Projekt MOST DANYCH</a:t>
            </a:r>
            <a:endParaRPr lang="pl-PL" b="1" dirty="0" smtClean="0">
              <a:solidFill>
                <a:srgbClr val="002060"/>
              </a:solidFill>
            </a:endParaRPr>
          </a:p>
          <a:p>
            <a:pPr>
              <a:lnSpc>
                <a:spcPct val="107000"/>
              </a:lnSpc>
            </a:pPr>
            <a:endParaRPr lang="pl-PL" b="1" dirty="0">
              <a:solidFill>
                <a:srgbClr val="002060"/>
              </a:solidFill>
            </a:endParaRPr>
          </a:p>
        </p:txBody>
      </p:sp>
      <p:pic>
        <p:nvPicPr>
          <p:cNvPr id="8" name="Obraz 7" descr="\\jowisz\pulpit\a.glombiowska\pulpit\md_logo_pl_podstawowe_xl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1119" y="1813945"/>
            <a:ext cx="1990090" cy="43561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Prostokąt 1"/>
          <p:cNvSpPr/>
          <p:nvPr/>
        </p:nvSpPr>
        <p:spPr>
          <a:xfrm>
            <a:off x="1610290" y="2354867"/>
            <a:ext cx="88563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Operacyjny Polska Cyfrowa na lata </a:t>
            </a:r>
            <a:r>
              <a:rPr lang="pl-PL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2014-2020</a:t>
            </a:r>
          </a:p>
          <a:p>
            <a:endParaRPr lang="pl-PL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b="1" dirty="0" err="1">
                <a:solidFill>
                  <a:schemeClr val="accent5">
                    <a:lumMod val="50000"/>
                  </a:schemeClr>
                </a:solidFill>
              </a:rPr>
              <a:t>Multidyscyplinarny</a:t>
            </a:r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 Otwarty System Transferu Wiedzy – etap II: Open </a:t>
            </a:r>
            <a:r>
              <a:rPr lang="pl-PL" b="1" dirty="0" err="1">
                <a:solidFill>
                  <a:schemeClr val="accent5">
                    <a:lumMod val="50000"/>
                  </a:schemeClr>
                </a:solidFill>
              </a:rPr>
              <a:t>Research</a:t>
            </a:r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 Data</a:t>
            </a:r>
            <a:endParaRPr lang="pl-PL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040717" y="3588439"/>
            <a:ext cx="1008362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 PROJEKTU - zwiększenie 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dostępności, poprawa jakości oraz zwiększenie możliwości ponownego wykorzystania zasobów naukowych najważniejszych uczelni Pomorza (PG, UG, </a:t>
            </a:r>
            <a:r>
              <a:rPr lang="pl-PL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GUMed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poprzez budowę centrum gromadzenia, analizy i udostępniania danych badawczych na platformie otwartego dostępu</a:t>
            </a:r>
            <a:r>
              <a:rPr lang="pl-PL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pl-PL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W ramach projektu </a:t>
            </a: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zostanie udostępnionych 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27 tys. próbek o objętości 142 TB.</a:t>
            </a:r>
          </a:p>
          <a:p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Uruchomione zostanie narzędzie wspomagające wykonywanie zaawansowanych obliczeń oraz wyciąganie wniosków na podstawie danych o znaczących rozmiarach.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8237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411"/>
            <a:ext cx="12192000" cy="1808390"/>
          </a:xfr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717" y="397177"/>
            <a:ext cx="1710647" cy="1218141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3490" y="644448"/>
            <a:ext cx="2611575" cy="72360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212338" y="1813945"/>
            <a:ext cx="11767323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pl-PL" b="1" dirty="0" smtClean="0">
              <a:solidFill>
                <a:srgbClr val="002060"/>
              </a:solidFill>
            </a:endParaRPr>
          </a:p>
          <a:p>
            <a:pPr>
              <a:lnSpc>
                <a:spcPct val="107000"/>
              </a:lnSpc>
            </a:pPr>
            <a:endParaRPr lang="pl-PL" b="1" dirty="0">
              <a:solidFill>
                <a:srgbClr val="002060"/>
              </a:solidFill>
            </a:endParaRPr>
          </a:p>
        </p:txBody>
      </p:sp>
      <p:pic>
        <p:nvPicPr>
          <p:cNvPr id="8" name="Obraz 7" descr="\\jowisz\pulpit\a.glombiowska\pulpit\md_logo_pl_podstawowe_xl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05" y="1787979"/>
            <a:ext cx="2181588" cy="53067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Prostokąt 1"/>
          <p:cNvSpPr/>
          <p:nvPr/>
        </p:nvSpPr>
        <p:spPr>
          <a:xfrm>
            <a:off x="849086" y="2230279"/>
            <a:ext cx="5167993" cy="1676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Udział Uniwersytetu Gdańskiego: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realizacji projektu dla UG przeznaczono kwotę ok. 2,7 mln PLN i uczestniczy w nim zespół ok. 30 osób </a:t>
            </a:r>
            <a:r>
              <a:rPr lang="pl-PL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reprezentujących różne 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dziedziny i dyscypliny </a:t>
            </a:r>
            <a:r>
              <a:rPr lang="pl-PL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naukowe.</a:t>
            </a:r>
            <a:endParaRPr lang="pl-PL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721201"/>
              </p:ext>
            </p:extLst>
          </p:nvPr>
        </p:nvGraphicFramePr>
        <p:xfrm>
          <a:off x="6325939" y="2218033"/>
          <a:ext cx="5469163" cy="1829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394"/>
                <a:gridCol w="1516080"/>
                <a:gridCol w="2502680"/>
                <a:gridCol w="1103009"/>
              </a:tblGrid>
              <a:tr h="4065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L.p.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Dziedziny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Dyscypliny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Liczba zestawów danych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3282">
                <a:tc rowSpan="2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nauki humanistyczne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językoznawstwo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4643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328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historia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4643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3282">
                <a:tc rowSpan="3"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100" dirty="0" smtClean="0">
                          <a:effectLst/>
                        </a:rPr>
                        <a:t>2.</a:t>
                      </a: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nauki społeczne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nauki prawne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4643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328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nauki o polityce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4643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328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psychologia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4643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656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100" dirty="0" smtClean="0">
                          <a:effectLst/>
                        </a:rPr>
                        <a:t>3. </a:t>
                      </a: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nauki ścisłe i przyrodnicze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nauki o Ziemi i środowisku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4643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30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Prostokąt 3"/>
          <p:cNvSpPr/>
          <p:nvPr/>
        </p:nvSpPr>
        <p:spPr>
          <a:xfrm>
            <a:off x="763131" y="4480273"/>
            <a:ext cx="10781169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Aktualnie, w ramach Uniwersytetu Gdańskiego, 6 zespołów wykonuje prace związane z przygotowaniem przewidzianych do udostępnienia danych w odpowiednim formacie cyfrowym i zaopatrzeniem ich w metadane, pozwalające na łatwy i „prosty” dostęp do nich nie tylko wąskiemu kręgowi naukowców ale również osobom nie będącym specjalistami w danej dyscyplinie. </a:t>
            </a:r>
            <a:endParaRPr lang="pl-PL" dirty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954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411"/>
            <a:ext cx="12192000" cy="1808390"/>
          </a:xfr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717" y="397177"/>
            <a:ext cx="1710647" cy="1218141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3490" y="644448"/>
            <a:ext cx="2611575" cy="723600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212338" y="1813945"/>
            <a:ext cx="11767323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pl-PL" b="1" dirty="0" err="1" smtClean="0">
                <a:solidFill>
                  <a:srgbClr val="002060"/>
                </a:solidFill>
              </a:rPr>
              <a:t>eCUDO</a:t>
            </a:r>
            <a:endParaRPr lang="pl-PL" b="1" dirty="0" smtClean="0">
              <a:solidFill>
                <a:srgbClr val="002060"/>
              </a:solidFill>
            </a:endParaRPr>
          </a:p>
          <a:p>
            <a:pPr>
              <a:lnSpc>
                <a:spcPct val="107000"/>
              </a:lnSpc>
            </a:pP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896040" y="2155638"/>
            <a:ext cx="78268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Elektroniczne Centrum Udostępniania Danych Oceanograficznych eCU-DO.pl</a:t>
            </a:r>
          </a:p>
        </p:txBody>
      </p:sp>
      <p:sp>
        <p:nvSpPr>
          <p:cNvPr id="3" name="Prostokąt 2"/>
          <p:cNvSpPr/>
          <p:nvPr/>
        </p:nvSpPr>
        <p:spPr>
          <a:xfrm>
            <a:off x="678564" y="2661804"/>
            <a:ext cx="1130109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Projekt ma umożliwić łatwy dostęp do danych charakteryzujących środowisko morskie (Bałtyku) poprzez scentralizowanie dostępu i indeksację </a:t>
            </a: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danych.</a:t>
            </a:r>
          </a:p>
          <a:p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Projekt realizowany przez 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konsorcjum naukowe </a:t>
            </a:r>
            <a:r>
              <a:rPr lang="pl-PL" dirty="0" err="1">
                <a:solidFill>
                  <a:schemeClr val="accent5">
                    <a:lumMod val="50000"/>
                  </a:schemeClr>
                </a:solidFill>
              </a:rPr>
              <a:t>Sat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-Bałtyk, w którego skład weszli lider projektu - Instytut Oceanologii Państwowej Akademii Nauk oraz Uniwersytet Gdański, Akademia Pomorska w Słupsku i Uniwersytet Szczeciński. </a:t>
            </a:r>
            <a:endParaRPr lang="pl-PL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System informatyczny zapewniający 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zunifikowany dostęp do krajowych zasobów nauki z zakresu </a:t>
            </a: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oceanografii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będzie obejmował system 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centralny, moduł wyszukiwania i pozyskiwania metadanych z instytucji zewnętrznych oraz </a:t>
            </a: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integrację 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systemów sfederowanych.</a:t>
            </a:r>
            <a:endParaRPr lang="pl-P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745671" y="5060037"/>
            <a:ext cx="102516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W ramach projektu UG dostarczy ok. 1 200 000 dokumentów zawierających informacje dla sektora publicznego o łącznej objętości ok. 3,12 TB</a:t>
            </a:r>
          </a:p>
        </p:txBody>
      </p:sp>
    </p:spTree>
    <p:extLst>
      <p:ext uri="{BB962C8B-B14F-4D97-AF65-F5344CB8AC3E}">
        <p14:creationId xmlns:p14="http://schemas.microsoft.com/office/powerpoint/2010/main" val="2458825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411"/>
            <a:ext cx="12192000" cy="1808390"/>
          </a:xfr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717" y="397177"/>
            <a:ext cx="1710647" cy="1218141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3490" y="644448"/>
            <a:ext cx="2611575" cy="723600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2210391" y="2205567"/>
            <a:ext cx="67687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</a:rPr>
              <a:t>Dziękuję za uwagę</a:t>
            </a:r>
          </a:p>
          <a:p>
            <a:pPr algn="ctr"/>
            <a:endParaRPr lang="pl-PL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pl-PL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pl-PL" sz="2000" dirty="0" smtClean="0">
                <a:solidFill>
                  <a:schemeClr val="accent5">
                    <a:lumMod val="50000"/>
                  </a:schemeClr>
                </a:solidFill>
              </a:rPr>
              <a:t>Dr Katarzyna Świerk, MBA</a:t>
            </a:r>
          </a:p>
          <a:p>
            <a:pPr algn="ctr"/>
            <a:endParaRPr lang="pl-PL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pl-PL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Kierownik Biura Nauki</a:t>
            </a:r>
          </a:p>
          <a:p>
            <a:pPr algn="ctr"/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Pełnomocnik UG ds. otwartego dostępu do publikacji naukowych</a:t>
            </a:r>
          </a:p>
          <a:p>
            <a:pPr algn="ctr"/>
            <a:endParaRPr lang="pl-PL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k</a:t>
            </a: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atarzyna.swierk@ug.edu.pl</a:t>
            </a:r>
            <a:endParaRPr lang="pl-PL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09916" y="6131465"/>
            <a:ext cx="1438781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0752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555</Words>
  <Application>Microsoft Office PowerPoint</Application>
  <PresentationFormat>Panoramiczny</PresentationFormat>
  <Paragraphs>125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Motyw pakietu Office</vt:lpstr>
      <vt:lpstr>Polityka Otwartego Dostępu UG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Polityka Otwartego Dostępu UG</dc:title>
  <dc:creator>Katarzyna Świerk</dc:creator>
  <cp:lastModifiedBy>Katarzyna Świerk</cp:lastModifiedBy>
  <cp:revision>12</cp:revision>
  <dcterms:created xsi:type="dcterms:W3CDTF">2019-09-30T06:25:50Z</dcterms:created>
  <dcterms:modified xsi:type="dcterms:W3CDTF">2019-10-03T10:12:51Z</dcterms:modified>
</cp:coreProperties>
</file>